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sldIdLst>
    <p:sldId id="256" r:id="rId5"/>
    <p:sldId id="257" r:id="rId6"/>
    <p:sldId id="258" r:id="rId7"/>
  </p:sldIdLst>
  <p:sldSz cx="100584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B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84"/>
    <p:restoredTop sz="94694"/>
  </p:normalViewPr>
  <p:slideViewPr>
    <p:cSldViewPr snapToGrid="0" snapToObjects="1">
      <p:cViewPr varScale="1">
        <p:scale>
          <a:sx n="35" d="100"/>
          <a:sy n="35" d="100"/>
        </p:scale>
        <p:origin x="219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CFD02-6D21-6B42-A6C0-170095467AF6}" type="datetimeFigureOut">
              <a:rPr lang="en-US" smtClean="0"/>
              <a:t>4/15/2025</a:t>
            </a:fld>
            <a:endParaRPr lang="en-US"/>
          </a:p>
        </p:txBody>
      </p:sp>
      <p:sp>
        <p:nvSpPr>
          <p:cNvPr id="4" name="Slide Image Placeholder 3"/>
          <p:cNvSpPr>
            <a:spLocks noGrp="1" noRot="1" noChangeAspect="1"/>
          </p:cNvSpPr>
          <p:nvPr>
            <p:ph type="sldImg" idx="2"/>
          </p:nvPr>
        </p:nvSpPr>
        <p:spPr>
          <a:xfrm>
            <a:off x="2430463" y="1143000"/>
            <a:ext cx="1997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58F57-3BD0-964E-BB1D-BE7F042A557B}" type="slidenum">
              <a:rPr lang="en-US" smtClean="0"/>
              <a:t>‹#›</a:t>
            </a:fld>
            <a:endParaRPr lang="en-US"/>
          </a:p>
        </p:txBody>
      </p:sp>
    </p:spTree>
    <p:extLst>
      <p:ext uri="{BB962C8B-B14F-4D97-AF65-F5344CB8AC3E}">
        <p14:creationId xmlns:p14="http://schemas.microsoft.com/office/powerpoint/2010/main" val="286632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3954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66994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20606A-0101-7B01-D651-4740F0B97BA8}"/>
              </a:ext>
            </a:extLst>
          </p:cNvPr>
          <p:cNvSpPr txBox="1"/>
          <p:nvPr/>
        </p:nvSpPr>
        <p:spPr>
          <a:xfrm>
            <a:off x="1549378" y="7901559"/>
            <a:ext cx="6596911" cy="1477328"/>
          </a:xfrm>
          <a:prstGeom prst="rect">
            <a:avLst/>
          </a:prstGeom>
          <a:noFill/>
        </p:spPr>
        <p:txBody>
          <a:bodyPr wrap="square" rtlCol="0">
            <a:spAutoFit/>
          </a:bodyPr>
          <a:lstStyle/>
          <a:p>
            <a:r>
              <a:rPr lang="en-US" dirty="0">
                <a:latin typeface="Roboto Medium" panose="02000000000000000000" pitchFamily="2" charset="0"/>
                <a:ea typeface="Roboto Medium" panose="02000000000000000000" pitchFamily="2" charset="0"/>
              </a:rPr>
              <a:t>Add your text here…</a:t>
            </a:r>
          </a:p>
          <a:p>
            <a:endParaRPr lang="en-US" dirty="0">
              <a:latin typeface="Roboto Medium" panose="02000000000000000000" pitchFamily="2" charset="0"/>
              <a:ea typeface="Roboto Medium" panose="02000000000000000000" pitchFamily="2" charset="0"/>
            </a:endParaRPr>
          </a:p>
          <a:p>
            <a:r>
              <a:rPr lang="en-US" dirty="0">
                <a:latin typeface="Roboto Medium" panose="02000000000000000000" pitchFamily="2" charset="0"/>
                <a:ea typeface="Roboto Medium" panose="02000000000000000000" pitchFamily="2" charset="0"/>
              </a:rPr>
              <a:t>Aenean sed ligula a libero </a:t>
            </a:r>
            <a:r>
              <a:rPr lang="en-US" dirty="0" err="1">
                <a:latin typeface="Roboto Medium" panose="02000000000000000000" pitchFamily="2" charset="0"/>
                <a:ea typeface="Roboto Medium" panose="02000000000000000000" pitchFamily="2" charset="0"/>
              </a:rPr>
              <a:t>tincidunt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tristique</a:t>
            </a:r>
            <a:r>
              <a:rPr lang="en-US" dirty="0">
                <a:latin typeface="Roboto Medium" panose="02000000000000000000" pitchFamily="2" charset="0"/>
                <a:ea typeface="Roboto Medium" panose="02000000000000000000" pitchFamily="2" charset="0"/>
              </a:rPr>
              <a:t> sed </a:t>
            </a:r>
            <a:r>
              <a:rPr lang="en-US" dirty="0" err="1">
                <a:latin typeface="Roboto Medium" panose="02000000000000000000" pitchFamily="2" charset="0"/>
                <a:ea typeface="Roboto Medium" panose="02000000000000000000" pitchFamily="2" charset="0"/>
              </a:rPr>
              <a:t>eget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erat</a:t>
            </a:r>
            <a:r>
              <a:rPr lang="en-US" dirty="0">
                <a:latin typeface="Roboto Medium" panose="02000000000000000000" pitchFamily="2" charset="0"/>
                <a:ea typeface="Roboto Medium" panose="02000000000000000000" pitchFamily="2" charset="0"/>
              </a:rPr>
              <a:t>. Maecenas </a:t>
            </a:r>
            <a:r>
              <a:rPr lang="en-US" dirty="0" err="1">
                <a:latin typeface="Roboto Medium" panose="02000000000000000000" pitchFamily="2" charset="0"/>
                <a:ea typeface="Roboto Medium" panose="02000000000000000000" pitchFamily="2" charset="0"/>
              </a:rPr>
              <a:t>venenatis</a:t>
            </a:r>
            <a:r>
              <a:rPr lang="en-US" dirty="0">
                <a:latin typeface="Roboto Medium" panose="02000000000000000000" pitchFamily="2" charset="0"/>
                <a:ea typeface="Roboto Medium" panose="02000000000000000000" pitchFamily="2" charset="0"/>
              </a:rPr>
              <a:t> sit </a:t>
            </a:r>
            <a:r>
              <a:rPr lang="en-US" dirty="0" err="1">
                <a:latin typeface="Roboto Medium" panose="02000000000000000000" pitchFamily="2" charset="0"/>
                <a:ea typeface="Roboto Medium" panose="02000000000000000000" pitchFamily="2" charset="0"/>
              </a:rPr>
              <a:t>amet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odio</a:t>
            </a:r>
            <a:r>
              <a:rPr lang="en-US" dirty="0">
                <a:latin typeface="Roboto Medium" panose="02000000000000000000" pitchFamily="2" charset="0"/>
                <a:ea typeface="Roboto Medium" panose="02000000000000000000" pitchFamily="2" charset="0"/>
              </a:rPr>
              <a:t> id </a:t>
            </a:r>
            <a:r>
              <a:rPr lang="en-US" dirty="0" err="1">
                <a:latin typeface="Roboto Medium" panose="02000000000000000000" pitchFamily="2" charset="0"/>
                <a:ea typeface="Roboto Medium" panose="02000000000000000000" pitchFamily="2" charset="0"/>
              </a:rPr>
              <a:t>congue</a:t>
            </a:r>
            <a:r>
              <a:rPr lang="en-US" dirty="0">
                <a:latin typeface="Roboto Medium" panose="02000000000000000000" pitchFamily="2" charset="0"/>
                <a:ea typeface="Roboto Medium" panose="02000000000000000000" pitchFamily="2" charset="0"/>
              </a:rPr>
              <a:t>. Aliquam sed </a:t>
            </a:r>
            <a:r>
              <a:rPr lang="en-US" dirty="0" err="1">
                <a:latin typeface="Roboto Medium" panose="02000000000000000000" pitchFamily="2" charset="0"/>
                <a:ea typeface="Roboto Medium" panose="02000000000000000000" pitchFamily="2" charset="0"/>
              </a:rPr>
              <a:t>dapibus</a:t>
            </a:r>
            <a:r>
              <a:rPr lang="en-US" dirty="0">
                <a:latin typeface="Roboto Medium" panose="02000000000000000000" pitchFamily="2" charset="0"/>
                <a:ea typeface="Roboto Medium" panose="02000000000000000000" pitchFamily="2" charset="0"/>
              </a:rPr>
              <a:t> sem.</a:t>
            </a:r>
          </a:p>
        </p:txBody>
      </p:sp>
      <p:sp>
        <p:nvSpPr>
          <p:cNvPr id="2" name="TextBox 1">
            <a:extLst>
              <a:ext uri="{FF2B5EF4-FFF2-40B4-BE49-F238E27FC236}">
                <a16:creationId xmlns:a16="http://schemas.microsoft.com/office/drawing/2014/main" id="{32096DAB-E0C9-2A61-BF48-717F6987908C}"/>
              </a:ext>
            </a:extLst>
          </p:cNvPr>
          <p:cNvSpPr txBox="1"/>
          <p:nvPr/>
        </p:nvSpPr>
        <p:spPr>
          <a:xfrm>
            <a:off x="1272836" y="3412684"/>
            <a:ext cx="7510216" cy="938719"/>
          </a:xfrm>
          <a:prstGeom prst="rect">
            <a:avLst/>
          </a:prstGeom>
          <a:noFill/>
        </p:spPr>
        <p:txBody>
          <a:bodyPr wrap="square" rtlCol="0">
            <a:spAutoFit/>
          </a:bodyPr>
          <a:lstStyle/>
          <a:p>
            <a:pPr algn="ctr"/>
            <a:r>
              <a:rPr lang="en-US" sz="5500" dirty="0">
                <a:latin typeface="Roboto Medium" panose="02000000000000000000" pitchFamily="2" charset="0"/>
                <a:ea typeface="Roboto Medium" panose="02000000000000000000" pitchFamily="2" charset="0"/>
              </a:rPr>
              <a:t>JOIN A TEAM!</a:t>
            </a:r>
          </a:p>
        </p:txBody>
      </p:sp>
      <p:sp>
        <p:nvSpPr>
          <p:cNvPr id="3" name="TextBox 2">
            <a:extLst>
              <a:ext uri="{FF2B5EF4-FFF2-40B4-BE49-F238E27FC236}">
                <a16:creationId xmlns:a16="http://schemas.microsoft.com/office/drawing/2014/main" id="{AD9D3ECE-C9C8-FDD4-9D80-0ED46756A91F}"/>
              </a:ext>
            </a:extLst>
          </p:cNvPr>
          <p:cNvSpPr txBox="1"/>
          <p:nvPr/>
        </p:nvSpPr>
        <p:spPr>
          <a:xfrm>
            <a:off x="1521669" y="4538317"/>
            <a:ext cx="7012547" cy="2371803"/>
          </a:xfrm>
          <a:prstGeom prst="rect">
            <a:avLst/>
          </a:prstGeom>
          <a:noFill/>
        </p:spPr>
        <p:txBody>
          <a:bodyPr wrap="square" rtlCol="0">
            <a:spAutoFit/>
          </a:bodyPr>
          <a:lstStyle/>
          <a:p>
            <a:pPr>
              <a:lnSpc>
                <a:spcPts val="3000"/>
              </a:lnSpc>
            </a:pPr>
            <a:r>
              <a:rPr lang="en-US" sz="2100" dirty="0">
                <a:latin typeface="Roboto" panose="02000000000000000000" pitchFamily="2" charset="0"/>
                <a:ea typeface="Roboto" panose="02000000000000000000" pitchFamily="2" charset="0"/>
              </a:rPr>
              <a:t>This year's</a:t>
            </a:r>
            <a:r>
              <a:rPr lang="en-US" sz="2100" i="1" dirty="0">
                <a:latin typeface="Roboto" panose="02000000000000000000" pitchFamily="2" charset="0"/>
                <a:ea typeface="Roboto" panose="02000000000000000000" pitchFamily="2" charset="0"/>
              </a:rPr>
              <a:t> FIRST</a:t>
            </a:r>
            <a:r>
              <a:rPr lang="en-US" sz="2100" baseline="30000" dirty="0">
                <a:latin typeface="Roboto" panose="02000000000000000000" pitchFamily="2" charset="0"/>
                <a:ea typeface="Roboto" panose="02000000000000000000" pitchFamily="2" charset="0"/>
              </a:rPr>
              <a:t>®</a:t>
            </a:r>
            <a:r>
              <a:rPr lang="en-US" sz="2100" dirty="0">
                <a:latin typeface="Roboto" panose="02000000000000000000" pitchFamily="2" charset="0"/>
                <a:ea typeface="Roboto" panose="02000000000000000000" pitchFamily="2" charset="0"/>
              </a:rPr>
              <a:t> LEGO</a:t>
            </a:r>
            <a:r>
              <a:rPr lang="en-US" sz="2100" baseline="30000" dirty="0">
                <a:latin typeface="Roboto" panose="02000000000000000000" pitchFamily="2" charset="0"/>
                <a:ea typeface="Roboto" panose="02000000000000000000" pitchFamily="2" charset="0"/>
              </a:rPr>
              <a:t>®</a:t>
            </a:r>
            <a:r>
              <a:rPr lang="en-US" sz="2100" dirty="0">
                <a:latin typeface="Roboto" panose="02000000000000000000" pitchFamily="2" charset="0"/>
                <a:ea typeface="Roboto" panose="02000000000000000000" pitchFamily="2" charset="0"/>
              </a:rPr>
              <a:t> League challenge is UNEARTHED</a:t>
            </a:r>
            <a:r>
              <a:rPr lang="en-US" sz="2100" baseline="30000" dirty="0">
                <a:latin typeface="Roboto" panose="02000000000000000000" pitchFamily="2" charset="0"/>
                <a:ea typeface="Roboto" panose="02000000000000000000" pitchFamily="2" charset="0"/>
              </a:rPr>
              <a:t>TM</a:t>
            </a:r>
            <a:r>
              <a:rPr lang="en-US" sz="2100" dirty="0">
                <a:latin typeface="Roboto" panose="02000000000000000000" pitchFamily="2" charset="0"/>
                <a:ea typeface="Roboto" panose="02000000000000000000" pitchFamily="2" charset="0"/>
              </a:rPr>
              <a:t>. This season, children will learn how and why archaeologists explore the past. During the season, children will be exploring the theme and ideas, creating solutions, testing them, iterating and changing them, and then sharing what they’ve learned with others.</a:t>
            </a:r>
          </a:p>
        </p:txBody>
      </p:sp>
      <p:sp>
        <p:nvSpPr>
          <p:cNvPr id="5" name="TextBox 4">
            <a:extLst>
              <a:ext uri="{FF2B5EF4-FFF2-40B4-BE49-F238E27FC236}">
                <a16:creationId xmlns:a16="http://schemas.microsoft.com/office/drawing/2014/main" id="{3301BB6E-78BB-37CE-F73B-82D924372381}"/>
              </a:ext>
            </a:extLst>
          </p:cNvPr>
          <p:cNvSpPr txBox="1"/>
          <p:nvPr/>
        </p:nvSpPr>
        <p:spPr>
          <a:xfrm>
            <a:off x="1549560" y="7124742"/>
            <a:ext cx="6596911" cy="477054"/>
          </a:xfrm>
          <a:prstGeom prst="rect">
            <a:avLst/>
          </a:prstGeom>
          <a:noFill/>
        </p:spPr>
        <p:txBody>
          <a:bodyPr wrap="square" rtlCol="0">
            <a:spAutoFit/>
          </a:bodyPr>
          <a:lstStyle/>
          <a:p>
            <a:pPr>
              <a:lnSpc>
                <a:spcPts val="3000"/>
              </a:lnSpc>
            </a:pPr>
            <a:r>
              <a:rPr lang="en-US" sz="2800" b="1" dirty="0">
                <a:latin typeface="Roboto" panose="02000000000000000000" pitchFamily="2" charset="0"/>
                <a:ea typeface="Roboto" panose="02000000000000000000" pitchFamily="2" charset="0"/>
              </a:rPr>
              <a:t>And it starts here, with you.</a:t>
            </a:r>
          </a:p>
        </p:txBody>
      </p:sp>
    </p:spTree>
    <p:extLst>
      <p:ext uri="{BB962C8B-B14F-4D97-AF65-F5344CB8AC3E}">
        <p14:creationId xmlns:p14="http://schemas.microsoft.com/office/powerpoint/2010/main" val="145849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18349-C7AE-B05E-9A7A-03561DA6E575}"/>
              </a:ext>
            </a:extLst>
          </p:cNvPr>
          <p:cNvSpPr txBox="1"/>
          <p:nvPr/>
        </p:nvSpPr>
        <p:spPr>
          <a:xfrm>
            <a:off x="1272836" y="8677408"/>
            <a:ext cx="7510216" cy="1200329"/>
          </a:xfrm>
          <a:prstGeom prst="rect">
            <a:avLst/>
          </a:prstGeom>
          <a:noFill/>
        </p:spPr>
        <p:txBody>
          <a:bodyPr wrap="square" rtlCol="0">
            <a:spAutoFit/>
          </a:bodyPr>
          <a:lstStyle/>
          <a:p>
            <a:r>
              <a:rPr lang="en-US" dirty="0">
                <a:latin typeface="Roboto Medium" panose="02000000000000000000" pitchFamily="2" charset="0"/>
                <a:ea typeface="Roboto Medium" panose="02000000000000000000" pitchFamily="2" charset="0"/>
              </a:rPr>
              <a:t>Add your text here…</a:t>
            </a:r>
          </a:p>
          <a:p>
            <a:endParaRPr lang="en-US" dirty="0">
              <a:latin typeface="Roboto Medium" panose="02000000000000000000" pitchFamily="2" charset="0"/>
              <a:ea typeface="Roboto Medium" panose="02000000000000000000" pitchFamily="2" charset="0"/>
            </a:endParaRPr>
          </a:p>
          <a:p>
            <a:r>
              <a:rPr lang="en-US" dirty="0">
                <a:latin typeface="Roboto Medium" panose="02000000000000000000" pitchFamily="2" charset="0"/>
                <a:ea typeface="Roboto Medium" panose="02000000000000000000" pitchFamily="2" charset="0"/>
              </a:rPr>
              <a:t>Aenean sed ligula a libero </a:t>
            </a:r>
            <a:r>
              <a:rPr lang="en-US" dirty="0" err="1">
                <a:latin typeface="Roboto Medium" panose="02000000000000000000" pitchFamily="2" charset="0"/>
                <a:ea typeface="Roboto Medium" panose="02000000000000000000" pitchFamily="2" charset="0"/>
              </a:rPr>
              <a:t>tincidunt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tristique</a:t>
            </a:r>
            <a:r>
              <a:rPr lang="en-US" dirty="0">
                <a:latin typeface="Roboto Medium" panose="02000000000000000000" pitchFamily="2" charset="0"/>
                <a:ea typeface="Roboto Medium" panose="02000000000000000000" pitchFamily="2" charset="0"/>
              </a:rPr>
              <a:t> sed </a:t>
            </a:r>
            <a:r>
              <a:rPr lang="en-US" dirty="0" err="1">
                <a:latin typeface="Roboto Medium" panose="02000000000000000000" pitchFamily="2" charset="0"/>
                <a:ea typeface="Roboto Medium" panose="02000000000000000000" pitchFamily="2" charset="0"/>
              </a:rPr>
              <a:t>eget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erat</a:t>
            </a:r>
            <a:r>
              <a:rPr lang="en-US" dirty="0">
                <a:latin typeface="Roboto Medium" panose="02000000000000000000" pitchFamily="2" charset="0"/>
                <a:ea typeface="Roboto Medium" panose="02000000000000000000" pitchFamily="2" charset="0"/>
              </a:rPr>
              <a:t>. Maecenas </a:t>
            </a:r>
            <a:r>
              <a:rPr lang="en-US" dirty="0" err="1">
                <a:latin typeface="Roboto Medium" panose="02000000000000000000" pitchFamily="2" charset="0"/>
                <a:ea typeface="Roboto Medium" panose="02000000000000000000" pitchFamily="2" charset="0"/>
              </a:rPr>
              <a:t>venenatis</a:t>
            </a:r>
            <a:r>
              <a:rPr lang="en-US" dirty="0">
                <a:latin typeface="Roboto Medium" panose="02000000000000000000" pitchFamily="2" charset="0"/>
                <a:ea typeface="Roboto Medium" panose="02000000000000000000" pitchFamily="2" charset="0"/>
              </a:rPr>
              <a:t> sit </a:t>
            </a:r>
            <a:r>
              <a:rPr lang="en-US" dirty="0" err="1">
                <a:latin typeface="Roboto Medium" panose="02000000000000000000" pitchFamily="2" charset="0"/>
                <a:ea typeface="Roboto Medium" panose="02000000000000000000" pitchFamily="2" charset="0"/>
              </a:rPr>
              <a:t>amet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odio</a:t>
            </a:r>
            <a:r>
              <a:rPr lang="en-US" dirty="0">
                <a:latin typeface="Roboto Medium" panose="02000000000000000000" pitchFamily="2" charset="0"/>
                <a:ea typeface="Roboto Medium" panose="02000000000000000000" pitchFamily="2" charset="0"/>
              </a:rPr>
              <a:t> id </a:t>
            </a:r>
            <a:r>
              <a:rPr lang="en-US" dirty="0" err="1">
                <a:latin typeface="Roboto Medium" panose="02000000000000000000" pitchFamily="2" charset="0"/>
                <a:ea typeface="Roboto Medium" panose="02000000000000000000" pitchFamily="2" charset="0"/>
              </a:rPr>
              <a:t>congue</a:t>
            </a:r>
            <a:r>
              <a:rPr lang="en-US" dirty="0">
                <a:latin typeface="Roboto Medium" panose="02000000000000000000" pitchFamily="2" charset="0"/>
                <a:ea typeface="Roboto Medium" panose="02000000000000000000" pitchFamily="2" charset="0"/>
              </a:rPr>
              <a:t>. Aliquam sed </a:t>
            </a:r>
            <a:r>
              <a:rPr lang="en-US" dirty="0" err="1">
                <a:latin typeface="Roboto Medium" panose="02000000000000000000" pitchFamily="2" charset="0"/>
                <a:ea typeface="Roboto Medium" panose="02000000000000000000" pitchFamily="2" charset="0"/>
              </a:rPr>
              <a:t>dapibus</a:t>
            </a:r>
            <a:r>
              <a:rPr lang="en-US" dirty="0">
                <a:latin typeface="Roboto Medium" panose="02000000000000000000" pitchFamily="2" charset="0"/>
                <a:ea typeface="Roboto Medium" panose="02000000000000000000" pitchFamily="2" charset="0"/>
              </a:rPr>
              <a:t> sem.</a:t>
            </a:r>
          </a:p>
        </p:txBody>
      </p:sp>
      <p:sp>
        <p:nvSpPr>
          <p:cNvPr id="4" name="TextBox 3">
            <a:extLst>
              <a:ext uri="{FF2B5EF4-FFF2-40B4-BE49-F238E27FC236}">
                <a16:creationId xmlns:a16="http://schemas.microsoft.com/office/drawing/2014/main" id="{69369256-3399-0AC7-C034-2346B61CBB21}"/>
              </a:ext>
            </a:extLst>
          </p:cNvPr>
          <p:cNvSpPr txBox="1"/>
          <p:nvPr/>
        </p:nvSpPr>
        <p:spPr>
          <a:xfrm>
            <a:off x="1272836" y="3412684"/>
            <a:ext cx="7510216" cy="938719"/>
          </a:xfrm>
          <a:prstGeom prst="rect">
            <a:avLst/>
          </a:prstGeom>
          <a:noFill/>
        </p:spPr>
        <p:txBody>
          <a:bodyPr wrap="square" rtlCol="0">
            <a:spAutoFit/>
          </a:bodyPr>
          <a:lstStyle/>
          <a:p>
            <a:pPr algn="ctr"/>
            <a:r>
              <a:rPr lang="en-US" sz="5500" dirty="0">
                <a:latin typeface="Roboto Medium" panose="02000000000000000000" pitchFamily="2" charset="0"/>
                <a:ea typeface="Roboto Medium" panose="02000000000000000000" pitchFamily="2" charset="0"/>
              </a:rPr>
              <a:t>START A TEAM!</a:t>
            </a:r>
          </a:p>
        </p:txBody>
      </p:sp>
      <p:sp>
        <p:nvSpPr>
          <p:cNvPr id="5" name="TextBox 4">
            <a:extLst>
              <a:ext uri="{FF2B5EF4-FFF2-40B4-BE49-F238E27FC236}">
                <a16:creationId xmlns:a16="http://schemas.microsoft.com/office/drawing/2014/main" id="{393A3D54-0087-B806-89E2-31B8BB63F0EB}"/>
              </a:ext>
            </a:extLst>
          </p:cNvPr>
          <p:cNvSpPr txBox="1"/>
          <p:nvPr/>
        </p:nvSpPr>
        <p:spPr>
          <a:xfrm>
            <a:off x="1272836" y="4477012"/>
            <a:ext cx="7510216" cy="3910686"/>
          </a:xfrm>
          <a:prstGeom prst="rect">
            <a:avLst/>
          </a:prstGeom>
          <a:noFill/>
        </p:spPr>
        <p:txBody>
          <a:bodyPr wrap="square" rtlCol="0">
            <a:spAutoFit/>
          </a:bodyPr>
          <a:lstStyle/>
          <a:p>
            <a:pPr>
              <a:lnSpc>
                <a:spcPts val="3000"/>
              </a:lnSpc>
            </a:pPr>
            <a:r>
              <a:rPr lang="en-US" sz="2100" dirty="0">
                <a:latin typeface="Roboto" panose="02000000000000000000" pitchFamily="2" charset="0"/>
                <a:ea typeface="Roboto" panose="02000000000000000000" pitchFamily="2" charset="0"/>
              </a:rPr>
              <a:t>FIRST</a:t>
            </a:r>
            <a:r>
              <a:rPr lang="en-US" sz="2100" baseline="30000" dirty="0">
                <a:latin typeface="Roboto" panose="02000000000000000000" pitchFamily="2" charset="0"/>
                <a:ea typeface="Roboto" panose="02000000000000000000" pitchFamily="2" charset="0"/>
              </a:rPr>
              <a:t>®</a:t>
            </a:r>
            <a:r>
              <a:rPr lang="en-US" sz="2100" dirty="0">
                <a:latin typeface="Roboto" panose="02000000000000000000" pitchFamily="2" charset="0"/>
                <a:ea typeface="Roboto" panose="02000000000000000000" pitchFamily="2" charset="0"/>
              </a:rPr>
              <a:t> LEGO</a:t>
            </a:r>
            <a:r>
              <a:rPr lang="en-US" sz="2100" baseline="30000" dirty="0">
                <a:latin typeface="Roboto" panose="02000000000000000000" pitchFamily="2" charset="0"/>
                <a:ea typeface="Roboto" panose="02000000000000000000" pitchFamily="2" charset="0"/>
              </a:rPr>
              <a:t>®</a:t>
            </a:r>
            <a:r>
              <a:rPr lang="en-US" sz="2100" dirty="0">
                <a:latin typeface="Roboto" panose="02000000000000000000" pitchFamily="2" charset="0"/>
                <a:ea typeface="Roboto" panose="02000000000000000000" pitchFamily="2" charset="0"/>
              </a:rPr>
              <a:t> League guides youth through STEM (science, technology, engineering, and math) learning and exploration at an early age. Friendly competition is at the heart of the Challenge, as teams of students ages 9-16* engage in research, problem-solving, coding, and engineering – building and programming a LEGO</a:t>
            </a:r>
            <a:r>
              <a:rPr lang="en-US" sz="2100" baseline="30000" dirty="0">
                <a:latin typeface="Roboto" panose="02000000000000000000" pitchFamily="2" charset="0"/>
                <a:ea typeface="Roboto" panose="02000000000000000000" pitchFamily="2" charset="0"/>
              </a:rPr>
              <a:t>®</a:t>
            </a:r>
            <a:r>
              <a:rPr lang="en-US" sz="2100" dirty="0">
                <a:latin typeface="Roboto" panose="02000000000000000000" pitchFamily="2" charset="0"/>
                <a:ea typeface="Roboto" panose="02000000000000000000" pitchFamily="2" charset="0"/>
              </a:rPr>
              <a:t> Education SPIKE</a:t>
            </a:r>
            <a:r>
              <a:rPr lang="en-US" sz="2100" baseline="30000" dirty="0">
                <a:latin typeface="Roboto" panose="02000000000000000000" pitchFamily="2" charset="0"/>
                <a:ea typeface="Roboto" panose="02000000000000000000" pitchFamily="2" charset="0"/>
              </a:rPr>
              <a:t>TM</a:t>
            </a:r>
            <a:r>
              <a:rPr lang="en-US" sz="2100" dirty="0">
                <a:latin typeface="Roboto" panose="02000000000000000000" pitchFamily="2" charset="0"/>
                <a:ea typeface="Roboto" panose="02000000000000000000" pitchFamily="2" charset="0"/>
              </a:rPr>
              <a:t> Prime robot that navigates the missions of a robot game. In UNEARTHED</a:t>
            </a:r>
            <a:r>
              <a:rPr lang="en-US" sz="2100" baseline="30000" dirty="0">
                <a:latin typeface="Roboto" panose="02000000000000000000" pitchFamily="2" charset="0"/>
                <a:ea typeface="Roboto" panose="02000000000000000000" pitchFamily="2" charset="0"/>
              </a:rPr>
              <a:t>TM</a:t>
            </a:r>
            <a:r>
              <a:rPr lang="en-US" sz="2100" dirty="0">
                <a:latin typeface="Roboto" panose="02000000000000000000" pitchFamily="2" charset="0"/>
                <a:ea typeface="Roboto" panose="02000000000000000000" pitchFamily="2" charset="0"/>
              </a:rPr>
              <a:t>, children will be exploring the theme and ideas, creating solutions, testing them, iterating and changing them, and then sharing what they’ve learned with others.</a:t>
            </a:r>
          </a:p>
        </p:txBody>
      </p:sp>
    </p:spTree>
    <p:extLst>
      <p:ext uri="{BB962C8B-B14F-4D97-AF65-F5344CB8AC3E}">
        <p14:creationId xmlns:p14="http://schemas.microsoft.com/office/powerpoint/2010/main" val="254482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B29059-C133-6E35-CABC-12DE3B0C1254}"/>
              </a:ext>
            </a:extLst>
          </p:cNvPr>
          <p:cNvSpPr txBox="1"/>
          <p:nvPr/>
        </p:nvSpPr>
        <p:spPr>
          <a:xfrm>
            <a:off x="1272836" y="8677408"/>
            <a:ext cx="7510216" cy="1200329"/>
          </a:xfrm>
          <a:prstGeom prst="rect">
            <a:avLst/>
          </a:prstGeom>
          <a:noFill/>
        </p:spPr>
        <p:txBody>
          <a:bodyPr wrap="square" rtlCol="0">
            <a:spAutoFit/>
          </a:bodyPr>
          <a:lstStyle/>
          <a:p>
            <a:r>
              <a:rPr lang="en-US" dirty="0">
                <a:latin typeface="Roboto Medium" panose="02000000000000000000" pitchFamily="2" charset="0"/>
                <a:ea typeface="Roboto Medium" panose="02000000000000000000" pitchFamily="2" charset="0"/>
              </a:rPr>
              <a:t>Add your text here…</a:t>
            </a:r>
          </a:p>
          <a:p>
            <a:endParaRPr lang="en-US" dirty="0">
              <a:latin typeface="Roboto Medium" panose="02000000000000000000" pitchFamily="2" charset="0"/>
              <a:ea typeface="Roboto Medium" panose="02000000000000000000" pitchFamily="2" charset="0"/>
            </a:endParaRPr>
          </a:p>
          <a:p>
            <a:r>
              <a:rPr lang="en-US" dirty="0">
                <a:latin typeface="Roboto Medium" panose="02000000000000000000" pitchFamily="2" charset="0"/>
                <a:ea typeface="Roboto Medium" panose="02000000000000000000" pitchFamily="2" charset="0"/>
              </a:rPr>
              <a:t>Aenean sed ligula a libero </a:t>
            </a:r>
            <a:r>
              <a:rPr lang="en-US" dirty="0" err="1">
                <a:latin typeface="Roboto Medium" panose="02000000000000000000" pitchFamily="2" charset="0"/>
                <a:ea typeface="Roboto Medium" panose="02000000000000000000" pitchFamily="2" charset="0"/>
              </a:rPr>
              <a:t>tincidunt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tristique</a:t>
            </a:r>
            <a:r>
              <a:rPr lang="en-US" dirty="0">
                <a:latin typeface="Roboto Medium" panose="02000000000000000000" pitchFamily="2" charset="0"/>
                <a:ea typeface="Roboto Medium" panose="02000000000000000000" pitchFamily="2" charset="0"/>
              </a:rPr>
              <a:t> sed </a:t>
            </a:r>
            <a:r>
              <a:rPr lang="en-US" dirty="0" err="1">
                <a:latin typeface="Roboto Medium" panose="02000000000000000000" pitchFamily="2" charset="0"/>
                <a:ea typeface="Roboto Medium" panose="02000000000000000000" pitchFamily="2" charset="0"/>
              </a:rPr>
              <a:t>eget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erat</a:t>
            </a:r>
            <a:r>
              <a:rPr lang="en-US" dirty="0">
                <a:latin typeface="Roboto Medium" panose="02000000000000000000" pitchFamily="2" charset="0"/>
                <a:ea typeface="Roboto Medium" panose="02000000000000000000" pitchFamily="2" charset="0"/>
              </a:rPr>
              <a:t>. Maecenas </a:t>
            </a:r>
            <a:r>
              <a:rPr lang="en-US" dirty="0" err="1">
                <a:latin typeface="Roboto Medium" panose="02000000000000000000" pitchFamily="2" charset="0"/>
                <a:ea typeface="Roboto Medium" panose="02000000000000000000" pitchFamily="2" charset="0"/>
              </a:rPr>
              <a:t>venenatis</a:t>
            </a:r>
            <a:r>
              <a:rPr lang="en-US" dirty="0">
                <a:latin typeface="Roboto Medium" panose="02000000000000000000" pitchFamily="2" charset="0"/>
                <a:ea typeface="Roboto Medium" panose="02000000000000000000" pitchFamily="2" charset="0"/>
              </a:rPr>
              <a:t> sit </a:t>
            </a:r>
            <a:r>
              <a:rPr lang="en-US" dirty="0" err="1">
                <a:latin typeface="Roboto Medium" panose="02000000000000000000" pitchFamily="2" charset="0"/>
                <a:ea typeface="Roboto Medium" panose="02000000000000000000" pitchFamily="2" charset="0"/>
              </a:rPr>
              <a:t>amet</a:t>
            </a:r>
            <a:r>
              <a:rPr lang="en-US" dirty="0">
                <a:latin typeface="Roboto Medium" panose="02000000000000000000" pitchFamily="2" charset="0"/>
                <a:ea typeface="Roboto Medium" panose="02000000000000000000" pitchFamily="2" charset="0"/>
              </a:rPr>
              <a:t> </a:t>
            </a:r>
            <a:r>
              <a:rPr lang="en-US" dirty="0" err="1">
                <a:latin typeface="Roboto Medium" panose="02000000000000000000" pitchFamily="2" charset="0"/>
                <a:ea typeface="Roboto Medium" panose="02000000000000000000" pitchFamily="2" charset="0"/>
              </a:rPr>
              <a:t>odio</a:t>
            </a:r>
            <a:r>
              <a:rPr lang="en-US" dirty="0">
                <a:latin typeface="Roboto Medium" panose="02000000000000000000" pitchFamily="2" charset="0"/>
                <a:ea typeface="Roboto Medium" panose="02000000000000000000" pitchFamily="2" charset="0"/>
              </a:rPr>
              <a:t> id </a:t>
            </a:r>
            <a:r>
              <a:rPr lang="en-US" dirty="0" err="1">
                <a:latin typeface="Roboto Medium" panose="02000000000000000000" pitchFamily="2" charset="0"/>
                <a:ea typeface="Roboto Medium" panose="02000000000000000000" pitchFamily="2" charset="0"/>
              </a:rPr>
              <a:t>congue</a:t>
            </a:r>
            <a:r>
              <a:rPr lang="en-US" dirty="0">
                <a:latin typeface="Roboto Medium" panose="02000000000000000000" pitchFamily="2" charset="0"/>
                <a:ea typeface="Roboto Medium" panose="02000000000000000000" pitchFamily="2" charset="0"/>
              </a:rPr>
              <a:t>. Aliquam sed </a:t>
            </a:r>
            <a:r>
              <a:rPr lang="en-US" dirty="0" err="1">
                <a:latin typeface="Roboto Medium" panose="02000000000000000000" pitchFamily="2" charset="0"/>
                <a:ea typeface="Roboto Medium" panose="02000000000000000000" pitchFamily="2" charset="0"/>
              </a:rPr>
              <a:t>dapibus</a:t>
            </a:r>
            <a:r>
              <a:rPr lang="en-US" dirty="0">
                <a:latin typeface="Roboto Medium" panose="02000000000000000000" pitchFamily="2" charset="0"/>
                <a:ea typeface="Roboto Medium" panose="02000000000000000000" pitchFamily="2" charset="0"/>
              </a:rPr>
              <a:t> sem.</a:t>
            </a:r>
          </a:p>
        </p:txBody>
      </p:sp>
      <p:sp>
        <p:nvSpPr>
          <p:cNvPr id="4" name="TextBox 3">
            <a:extLst>
              <a:ext uri="{FF2B5EF4-FFF2-40B4-BE49-F238E27FC236}">
                <a16:creationId xmlns:a16="http://schemas.microsoft.com/office/drawing/2014/main" id="{AAAB4354-1848-F03B-443E-0B5A93F103DC}"/>
              </a:ext>
            </a:extLst>
          </p:cNvPr>
          <p:cNvSpPr txBox="1"/>
          <p:nvPr/>
        </p:nvSpPr>
        <p:spPr>
          <a:xfrm>
            <a:off x="1272836" y="3412684"/>
            <a:ext cx="7510216" cy="938719"/>
          </a:xfrm>
          <a:prstGeom prst="rect">
            <a:avLst/>
          </a:prstGeom>
          <a:noFill/>
        </p:spPr>
        <p:txBody>
          <a:bodyPr wrap="square" rtlCol="0">
            <a:spAutoFit/>
          </a:bodyPr>
          <a:lstStyle/>
          <a:p>
            <a:pPr algn="ctr"/>
            <a:r>
              <a:rPr lang="en-US" sz="5500" dirty="0">
                <a:latin typeface="Roboto Medium" panose="02000000000000000000" pitchFamily="2" charset="0"/>
                <a:ea typeface="Roboto Medium" panose="02000000000000000000" pitchFamily="2" charset="0"/>
              </a:rPr>
              <a:t>START A TEAM!</a:t>
            </a:r>
          </a:p>
        </p:txBody>
      </p:sp>
      <p:sp>
        <p:nvSpPr>
          <p:cNvPr id="5" name="TextBox 4">
            <a:extLst>
              <a:ext uri="{FF2B5EF4-FFF2-40B4-BE49-F238E27FC236}">
                <a16:creationId xmlns:a16="http://schemas.microsoft.com/office/drawing/2014/main" id="{46BD2AC1-7CB5-54B3-3323-4A62DEB6016E}"/>
              </a:ext>
            </a:extLst>
          </p:cNvPr>
          <p:cNvSpPr txBox="1"/>
          <p:nvPr/>
        </p:nvSpPr>
        <p:spPr>
          <a:xfrm>
            <a:off x="1272836" y="4477012"/>
            <a:ext cx="7510216" cy="3910686"/>
          </a:xfrm>
          <a:prstGeom prst="rect">
            <a:avLst/>
          </a:prstGeom>
          <a:noFill/>
        </p:spPr>
        <p:txBody>
          <a:bodyPr wrap="square" rtlCol="0">
            <a:spAutoFit/>
          </a:bodyPr>
          <a:lstStyle/>
          <a:p>
            <a:pPr>
              <a:lnSpc>
                <a:spcPts val="3000"/>
              </a:lnSpc>
            </a:pPr>
            <a:r>
              <a:rPr lang="en-US" sz="2100" i="1" dirty="0">
                <a:latin typeface="Roboto" panose="02000000000000000000" pitchFamily="2" charset="0"/>
                <a:ea typeface="Roboto" panose="02000000000000000000" pitchFamily="2" charset="0"/>
              </a:rPr>
              <a:t>FIRST</a:t>
            </a:r>
            <a:r>
              <a:rPr lang="en-US" sz="2100" baseline="30000" dirty="0">
                <a:latin typeface="Roboto" panose="02000000000000000000" pitchFamily="2" charset="0"/>
                <a:ea typeface="Roboto" panose="02000000000000000000" pitchFamily="2" charset="0"/>
              </a:rPr>
              <a:t>®</a:t>
            </a:r>
            <a:r>
              <a:rPr lang="en-US" sz="2100" dirty="0">
                <a:latin typeface="Roboto" panose="02000000000000000000" pitchFamily="2" charset="0"/>
                <a:ea typeface="Roboto" panose="02000000000000000000" pitchFamily="2" charset="0"/>
              </a:rPr>
              <a:t> LEGO</a:t>
            </a:r>
            <a:r>
              <a:rPr lang="en-US" sz="2100" baseline="30000" dirty="0">
                <a:latin typeface="Roboto" panose="02000000000000000000" pitchFamily="2" charset="0"/>
                <a:ea typeface="Roboto" panose="02000000000000000000" pitchFamily="2" charset="0"/>
              </a:rPr>
              <a:t>®</a:t>
            </a:r>
            <a:r>
              <a:rPr lang="en-US" sz="2100" dirty="0">
                <a:latin typeface="Roboto" panose="02000000000000000000" pitchFamily="2" charset="0"/>
                <a:ea typeface="Roboto" panose="02000000000000000000" pitchFamily="2" charset="0"/>
              </a:rPr>
              <a:t> League guides youth through STEM (science, technology, engineering, and math) learning and exploration at an early age. Friendly competition is at the heart of the Challenge, as teams of students ages 9-14 engage in research, problem-solving, coding, and engineering – building and programming a LEGO</a:t>
            </a:r>
            <a:r>
              <a:rPr lang="en-US" sz="2100" baseline="30000" dirty="0">
                <a:latin typeface="Roboto" panose="02000000000000000000" pitchFamily="2" charset="0"/>
                <a:ea typeface="Roboto" panose="02000000000000000000" pitchFamily="2" charset="0"/>
              </a:rPr>
              <a:t>®</a:t>
            </a:r>
            <a:r>
              <a:rPr lang="en-US" sz="2100" dirty="0">
                <a:latin typeface="Roboto" panose="02000000000000000000" pitchFamily="2" charset="0"/>
                <a:ea typeface="Roboto" panose="02000000000000000000" pitchFamily="2" charset="0"/>
              </a:rPr>
              <a:t> Education SPIKE</a:t>
            </a:r>
            <a:r>
              <a:rPr lang="en-US" sz="2100" baseline="30000" dirty="0">
                <a:latin typeface="Roboto" panose="02000000000000000000" pitchFamily="2" charset="0"/>
                <a:ea typeface="Roboto" panose="02000000000000000000" pitchFamily="2" charset="0"/>
              </a:rPr>
              <a:t>TM</a:t>
            </a:r>
            <a:r>
              <a:rPr lang="en-US" sz="2100" dirty="0">
                <a:latin typeface="Roboto" panose="02000000000000000000" pitchFamily="2" charset="0"/>
                <a:ea typeface="Roboto" panose="02000000000000000000" pitchFamily="2" charset="0"/>
              </a:rPr>
              <a:t> Prime robot that navigates the missions of a robot game. In UNEARTHED</a:t>
            </a:r>
            <a:r>
              <a:rPr lang="en-US" sz="2100" baseline="30000" dirty="0">
                <a:latin typeface="Roboto" panose="02000000000000000000" pitchFamily="2" charset="0"/>
                <a:ea typeface="Roboto" panose="02000000000000000000" pitchFamily="2" charset="0"/>
              </a:rPr>
              <a:t>TM</a:t>
            </a:r>
            <a:r>
              <a:rPr lang="en-US" sz="2100" dirty="0">
                <a:latin typeface="Roboto" panose="02000000000000000000" pitchFamily="2" charset="0"/>
                <a:ea typeface="Roboto" panose="02000000000000000000" pitchFamily="2" charset="0"/>
              </a:rPr>
              <a:t>, children will be exploring the theme and ideas, creating solutions, testing them, iterating and changing them, and then sharing what they’ve learned with others.</a:t>
            </a:r>
          </a:p>
        </p:txBody>
      </p:sp>
    </p:spTree>
    <p:extLst>
      <p:ext uri="{BB962C8B-B14F-4D97-AF65-F5344CB8AC3E}">
        <p14:creationId xmlns:p14="http://schemas.microsoft.com/office/powerpoint/2010/main" val="313204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371c52-833b-400f-ba1d-3599a71f02d7">
      <Terms xmlns="http://schemas.microsoft.com/office/infopath/2007/PartnerControls"/>
    </lcf76f155ced4ddcb4097134ff3c332f>
    <TaxCatchAll xmlns="d7171e60-d71e-4106-a8b9-6506c21092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530A68EFD17D48950E84BD598DC437" ma:contentTypeVersion="14" ma:contentTypeDescription="Create a new document." ma:contentTypeScope="" ma:versionID="11f8c389ba70db3419c02c7103570f99">
  <xsd:schema xmlns:xsd="http://www.w3.org/2001/XMLSchema" xmlns:xs="http://www.w3.org/2001/XMLSchema" xmlns:p="http://schemas.microsoft.com/office/2006/metadata/properties" xmlns:ns2="00371c52-833b-400f-ba1d-3599a71f02d7" xmlns:ns3="d7171e60-d71e-4106-a8b9-6506c21092ae" targetNamespace="http://schemas.microsoft.com/office/2006/metadata/properties" ma:root="true" ma:fieldsID="cb4fcf96f3018154d94d9e70be468014" ns2:_="" ns3:_="">
    <xsd:import namespace="00371c52-833b-400f-ba1d-3599a71f02d7"/>
    <xsd:import namespace="d7171e60-d71e-4106-a8b9-6506c21092a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71c52-833b-400f-ba1d-3599a71f0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171e60-d71e-4106-a8b9-6506c21092a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87c93e5-97d2-4f50-abfb-d0fa337f7335}" ma:internalName="TaxCatchAll" ma:showField="CatchAllData" ma:web="d7171e60-d71e-4106-a8b9-6506c21092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2503D2-E9E2-4C01-A52E-1F220EC0EAB8}">
  <ds:schemaRefs>
    <ds:schemaRef ds:uri="http://schemas.microsoft.com/sharepoint/v3/contenttype/forms"/>
  </ds:schemaRefs>
</ds:datastoreItem>
</file>

<file path=customXml/itemProps2.xml><?xml version="1.0" encoding="utf-8"?>
<ds:datastoreItem xmlns:ds="http://schemas.openxmlformats.org/officeDocument/2006/customXml" ds:itemID="{F88E0B24-4794-4B74-9A7C-A93DB8CA3116}">
  <ds:schemaRefs>
    <ds:schemaRef ds:uri="http://schemas.microsoft.com/office/2006/metadata/properties"/>
    <ds:schemaRef ds:uri="http://schemas.microsoft.com/office/infopath/2007/PartnerControls"/>
    <ds:schemaRef ds:uri="00371c52-833b-400f-ba1d-3599a71f02d7"/>
    <ds:schemaRef ds:uri="d7171e60-d71e-4106-a8b9-6506c21092ae"/>
  </ds:schemaRefs>
</ds:datastoreItem>
</file>

<file path=customXml/itemProps3.xml><?xml version="1.0" encoding="utf-8"?>
<ds:datastoreItem xmlns:ds="http://schemas.openxmlformats.org/officeDocument/2006/customXml" ds:itemID="{DB16B684-A604-4FF7-BA83-60D5CCF70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371c52-833b-400f-ba1d-3599a71f02d7"/>
    <ds:schemaRef ds:uri="d7171e60-d71e-4106-a8b9-6506c21092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69</TotalTime>
  <Words>376</Words>
  <Application>Microsoft Office PowerPoint</Application>
  <PresentationFormat>Custom</PresentationFormat>
  <Paragraphs>16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Kraynik</dc:creator>
  <cp:lastModifiedBy>Denise Anderson</cp:lastModifiedBy>
  <cp:revision>13</cp:revision>
  <dcterms:created xsi:type="dcterms:W3CDTF">2022-05-31T18:32:21Z</dcterms:created>
  <dcterms:modified xsi:type="dcterms:W3CDTF">2025-04-15T13:31:22Z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0x01010014530A68EFD17D48950E84BD598DC437</vt:lpwstr>
  </property>
  <property fmtid="{D5CDD505-2E9C-101B-9397-08002B2CF9AE}" pid="3" name="MediaServiceImageTags">
    <vt:lpwstr/>
  </property>
</Properties>
</file>